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FPressSansOffc" panose="020B0604020202020204" charset="0"/>
      <p:regular r:id="rId14"/>
      <p:bold r:id="rId15"/>
      <p:italic r:id="rId16"/>
      <p:boldItalic r:id="rId17"/>
    </p:embeddedFont>
    <p:embeddedFont>
      <p:font typeface="LFPressSansOffc dBold" panose="020B0604020202020204" charset="0"/>
      <p:bold r:id="rId18"/>
      <p:boldItalic r:id="rId19"/>
    </p:embeddedFont>
    <p:embeddedFont>
      <p:font typeface="LFPressSerifOffc" panose="020B0604020202020204" charset="0"/>
      <p:regular r:id="rId20"/>
      <p:bold r:id="rId21"/>
      <p:italic r:id="rId22"/>
      <p:boldItalic r:id="rId23"/>
    </p:embeddedFont>
    <p:embeddedFont>
      <p:font typeface="LFPressSerifOffc Black" panose="020B0604020202020204" charset="0"/>
      <p:bold r:id="rId24"/>
      <p:boldItalic r:id="rId2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08F"/>
    <a:srgbClr val="F6CCD2"/>
    <a:srgbClr val="66B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3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78D8-BE49-4FE3-AC3A-FBF930FF3A22}" type="datetimeFigureOut">
              <a:rPr lang="da-DK" smtClean="0"/>
              <a:t>11-04-2024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F16F-3962-45D6-BF98-037B3FCF95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5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6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Billede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A56E6B-7ACD-0D63-168C-B14A9E7887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tIns="0" b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68EBEE-BF6B-93D5-33D4-0D24530513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5D3D-CD7A-A08C-3B46-04ADB6465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512" y="5971689"/>
            <a:ext cx="2023472" cy="36318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400"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to linjer                            </a:t>
            </a:r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r>
              <a:rPr lang="da-DK" noProof="0" dirty="0"/>
              <a:t> </a:t>
            </a:r>
            <a:r>
              <a:rPr lang="da-DK" noProof="0" dirty="0" err="1"/>
              <a:t>lip</a:t>
            </a:r>
            <a:endParaRPr lang="da-D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499" y="2276475"/>
            <a:ext cx="11049001" cy="3502025"/>
          </a:xfrm>
        </p:spPr>
        <p:txBody>
          <a:bodyPr/>
          <a:lstStyle/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737A20-054A-0870-CA5A-33FC8CC91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55FD78-C43A-4BFC-A125-599C5504E2CB}" type="datetime2">
              <a:rPr lang="da-DK" smtClean="0"/>
              <a:t>11. april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E66B1E-543F-4350-A5BF-7B3494EE5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17E9DF-090D-819D-4A8E-DBED0E10E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a-DK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6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B7354E-3612-C2C1-BB1C-121A4AE8C9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7BAD6-150F-CF44-F9FC-77909FD14E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57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699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3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6459230-2EC8-1E0B-C5C5-F6F5F732C2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3495675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8CC8-351D-A883-30BA-246C02FE8A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46575" y="2276475"/>
            <a:ext cx="3497263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2F437-FA7A-3595-43FF-9567BFF79B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3238" y="2276475"/>
            <a:ext cx="3497262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52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Billede 1/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BF6DA-26BF-D15C-DAD8-F944BEBD8EB6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428550-8EB3-3D9B-3ADB-A7C76318C5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5700" y="0"/>
            <a:ext cx="5956300" cy="6858000"/>
          </a:xfrm>
          <a:noFill/>
        </p:spPr>
        <p:txBody>
          <a:bodyPr bIns="576000"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4C5F4C0-5FA8-089B-EEB3-C56C5B035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0573D3-3E90-122C-114F-E41BFE1C84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41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Indhold 1/2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87488-358D-5B5B-58D6-CB16248F444A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97C8D-9753-89A0-4BEF-604AF812F233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42C2B-7F87-97B0-8E08-BEED3C05DF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2275" y="1125538"/>
            <a:ext cx="4848225" cy="4652962"/>
          </a:xfrm>
        </p:spPr>
        <p:txBody>
          <a:bodyPr bIns="1260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757119-3609-ECD3-512C-BB419E88E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1791" y="132874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6pPr>
              <a:defRPr/>
            </a:lvl6pPr>
          </a:lstStyle>
          <a:p>
            <a:pPr lvl="0"/>
            <a:r>
              <a:rPr lang="en-US" dirty="0"/>
              <a:t>xx%</a:t>
            </a:r>
            <a:endParaRPr lang="da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996AC7-06DB-29FF-0EC5-CE60C95BA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1791" y="186849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6pPr>
              <a:defRPr/>
            </a:lvl6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FD11CF-7A5C-9525-5ED1-3493C86EBC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09BFD-5456-F0F1-56FB-8F95F7F189D4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2252D3A-3688-B5EB-4D56-894C05967CBA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B170C-D21A-1E58-6157-0ED5A81CDFC2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7278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Indhold + Tekst -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A57EBC-EE60-6F4E-B531-75668AF67353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152D2A9-9C5C-788A-5ECC-AFF45617B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185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4CAA09-6A38-D9BD-CBE1-9D35E2DCF7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1500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B18901D-2A1F-5419-6F99-9E0F744D2D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8841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2D0E5-0BB9-A8C1-422C-5520F7BA2CF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5C368C-262D-AADE-DE55-5849FB1B67F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AA5679-7593-E0D0-3C38-0A646D0FF5C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8123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6414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rgbClr val="669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rgbClr val="B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013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CBF3D0-24B4-9DC2-BBC7-4AE56D3B18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0217" y="441324"/>
            <a:ext cx="5020283" cy="3410829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C50BE5-FC2F-B94C-ABC3-E23FC994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26" y="4037013"/>
            <a:ext cx="3686174" cy="564170"/>
          </a:xfrm>
        </p:spPr>
        <p:txBody>
          <a:bodyPr anchor="b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B93523-CC0F-E8AC-F284-D6DA323BD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6" y="4800635"/>
            <a:ext cx="3686174" cy="1035961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– max. </a:t>
            </a:r>
            <a:r>
              <a:rPr lang="en-US" dirty="0" err="1"/>
              <a:t>frm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 -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87FA62-EFB8-8B6E-F223-1C15673D19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b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FE470D8-07EA-8DF1-F220-FBA2F8977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5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Mørke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02AE-7C17-DB22-D934-6BF02DD10EA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27DF3-F1EC-32CC-0A1C-6CEB40AF6B1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1CE576-56B1-E824-7CD3-CD59D4B6E131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184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Indhold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4E7A02-D897-BCD3-B44C-77F4CB36BB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x Indhold -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29C15-988A-86D4-8130-A4337C54AF87}"/>
              </a:ext>
            </a:extLst>
          </p:cNvPr>
          <p:cNvSpPr/>
          <p:nvPr userDrawn="1"/>
        </p:nvSpPr>
        <p:spPr>
          <a:xfrm>
            <a:off x="9158592" y="0"/>
            <a:ext cx="3033408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62592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237CD-21A2-A8F3-657E-33D66C90D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0775" y="1133342"/>
            <a:ext cx="1326812" cy="69553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5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1D0494-9CA5-EA5A-76FF-4DD8CBBFF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0775" y="1833905"/>
            <a:ext cx="1326812" cy="44257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BDC0299-EF52-F5D7-69CB-C35EBB1EFB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9159876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CC3C4-7D36-B819-497B-AB9BBCF4C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775" y="2466224"/>
            <a:ext cx="1609725" cy="331227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210965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A57E5A-A3B1-FBDC-315D-044E27AAE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b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D4BCF-0E12-801F-C5B4-48E14EF5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945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- 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FACC0-2983-1990-3941-F8536456E0B3}"/>
              </a:ext>
            </a:extLst>
          </p:cNvPr>
          <p:cNvSpPr txBox="1"/>
          <p:nvPr userDrawn="1"/>
        </p:nvSpPr>
        <p:spPr>
          <a:xfrm>
            <a:off x="571500" y="623197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1081762"/>
            <a:ext cx="349567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a-DK" sz="10000" spc="0" baseline="0" dirty="0">
                <a:solidFill>
                  <a:schemeClr val="bg1"/>
                </a:solidFill>
                <a:latin typeface="+mj-lt"/>
              </a:rPr>
              <a:t>Tak.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F5D9-5288-8350-2C07-8B9EF7612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0567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mail@lf.dk                                                      +45 21882324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8354-808F-F4CA-FC68-1424644FE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995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Navn Navnesen                                          Titel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A4DB7-947C-A02E-3FB0-B4311C016CAD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C3914E-0137-F09B-B422-D70A426FA18D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3871A3-0D2D-4A21-7D71-D41A818A60D5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F128D-0483-7A2D-21F6-BF86942E6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5661211"/>
            <a:ext cx="2405164" cy="18153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2880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Url-adresse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00" y="1607606"/>
            <a:ext cx="2271952" cy="44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Skrifttype</a:t>
            </a: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Forøg Listeniveau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 Listeniveau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 for at sætte korrekt punkttegn på igen.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1-3 er til punktopstillinger.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4 er til mellemrubrikker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5 er til fremhævet tekst og citater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6 er ens med slide titel overskrift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Farver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Farverne findes under Brugerdefinerede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farver. Hhv. Mørk grøn, Grå, Rød og Ekstra Grøn inkl. 60% og 30% tintede udgaver.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Ekstra Grøn bruges til mellemrubrikker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(Niveau 4) og fremhævede tekster (Niveau 5).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4926" y="1607606"/>
            <a:ext cx="3002126" cy="47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Billeder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Tabeller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Tabeldesign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kun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Kolonneoverskrift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og Lyst layout 1.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Fravælg den øverst kant.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 tekststørrelse på 12 pkt sæt marginer til 0 mm, centrer tekst vertikalt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Tabelrækkehøjde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til 0,78 cm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66BC84"/>
                </a:solidFill>
                <a:effectLst/>
                <a:uLnTx/>
                <a:uFillTx/>
                <a:latin typeface="LFPressSansOffc dBold" panose="00000700000000000000" pitchFamily="2" charset="0"/>
                <a:ea typeface="+mn-ea"/>
                <a:cs typeface="Arial" panose="020B0604020202020204" pitchFamily="34" charset="0"/>
              </a:rPr>
              <a:t>Grafer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Kurvedigrammer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fyldes med Mønsterudfyldning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 Diagonale striber: Brede opadgående.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Søjlediagrammers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første 6 datasæt indfarves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automatisk korrekt ud fra de sidste 6 Temafarver.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Det 7. og frem skal indfarves manuelt.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Brug de røde farver, som defineret i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farvepaletten Brugerdefinerede farver.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3237" y="1607606"/>
            <a:ext cx="2829391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 slide </a:t>
            </a:r>
            <a:r>
              <a:rPr lang="en-US" sz="9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Skift layout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pilen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af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over 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 layouts.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nulstille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placeringer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størrelser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formatering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alle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pladsholdere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deres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oprindelige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indstilling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Hjælpelinjer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A3F53F2-4FC4-4AC7-9435-428F1F09478D}" type="datetime3">
              <a:rPr lang="da-DK" smtClean="0"/>
              <a:t>11.04.2024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C5DBC-59F1-8C39-A91C-EEE54E1C5493}"/>
              </a:ext>
            </a:extLst>
          </p:cNvPr>
          <p:cNvSpPr txBox="1">
            <a:spLocks/>
          </p:cNvSpPr>
          <p:nvPr userDrawn="1"/>
        </p:nvSpPr>
        <p:spPr>
          <a:xfrm>
            <a:off x="571500" y="774129"/>
            <a:ext cx="11283305" cy="65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spc="-100" baseline="0" dirty="0">
                <a:solidFill>
                  <a:schemeClr val="tx2"/>
                </a:solidFill>
              </a:rPr>
              <a:t>TIPS &amp; TRICKS - din brugerguide</a:t>
            </a:r>
          </a:p>
        </p:txBody>
      </p:sp>
      <p:pic>
        <p:nvPicPr>
          <p:cNvPr id="21" name="Billede 2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1EDAF855-5B58-56B3-B926-00FB0E223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87" y="1782078"/>
            <a:ext cx="274320" cy="43434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D12A722-029A-BC96-1174-EE72BA2F5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564" y="2347138"/>
            <a:ext cx="457200" cy="14287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942B966-6BB9-5D09-8F56-968CCDA49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3762" y="2694960"/>
            <a:ext cx="382905" cy="142875"/>
          </a:xfrm>
          <a:prstGeom prst="rect">
            <a:avLst/>
          </a:prstGeom>
        </p:spPr>
      </p:pic>
      <p:pic>
        <p:nvPicPr>
          <p:cNvPr id="31" name="Billede 3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AEAB7CF-695C-2BDA-8621-ACEE94A1CC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7" y="2460400"/>
            <a:ext cx="257175" cy="1543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B8CEEC2-BC76-7931-F003-3C624F2DDC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1922054"/>
            <a:ext cx="302895" cy="177165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ED3EF9D5-2896-8E46-FCDB-76F169F1F2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6" y="1879800"/>
            <a:ext cx="188595" cy="211455"/>
          </a:xfrm>
          <a:prstGeom prst="rect">
            <a:avLst/>
          </a:prstGeom>
        </p:spPr>
      </p:pic>
      <p:pic>
        <p:nvPicPr>
          <p:cNvPr id="40" name="Billede 39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AA0ABF7-97FB-07D4-A315-CDB37EDB5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47" y="2208864"/>
            <a:ext cx="274320" cy="428625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FB95B137-331B-450D-A8C3-C7336D30D1A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2919075"/>
            <a:ext cx="622269" cy="754190"/>
          </a:xfrm>
          <a:prstGeom prst="rect">
            <a:avLst/>
          </a:prstGeom>
        </p:spPr>
      </p:pic>
      <p:pic>
        <p:nvPicPr>
          <p:cNvPr id="44" name="Billede 43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B4766643-DD3D-FD07-EE34-D8630D287F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01895"/>
            <a:ext cx="2343150" cy="769335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BFBF5147-EEAF-FD06-0FA8-0B64E32A3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/>
          <a:stretch/>
        </p:blipFill>
        <p:spPr>
          <a:xfrm>
            <a:off x="4354926" y="6029789"/>
            <a:ext cx="962088" cy="242857"/>
          </a:xfrm>
          <a:prstGeom prst="rect">
            <a:avLst/>
          </a:prstGeom>
        </p:spPr>
      </p:pic>
      <p:pic>
        <p:nvPicPr>
          <p:cNvPr id="48" name="Billede 47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80F63F5E-9EB8-071E-8957-61FF2C0957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37" y="5126790"/>
            <a:ext cx="982980" cy="462915"/>
          </a:xfrm>
          <a:prstGeom prst="rect">
            <a:avLst/>
          </a:prstGeom>
        </p:spPr>
      </p:pic>
      <p:pic>
        <p:nvPicPr>
          <p:cNvPr id="50" name="Billede 4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2F8FB1-627C-C199-2D0D-665E2FF868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0" y="3338233"/>
            <a:ext cx="1479128" cy="324371"/>
          </a:xfrm>
          <a:prstGeom prst="rect">
            <a:avLst/>
          </a:prstGeom>
        </p:spPr>
      </p:pic>
      <p:pic>
        <p:nvPicPr>
          <p:cNvPr id="52" name="Billede 51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E4DE1B4-B015-EB4E-ADF9-1CE34B2CC2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78" y="5972554"/>
            <a:ext cx="932156" cy="357326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:a16="http://schemas.microsoft.com/office/drawing/2014/main" id="{DFAB16EB-0FA9-2E76-E990-3D918B37D1D0}"/>
              </a:ext>
            </a:extLst>
          </p:cNvPr>
          <p:cNvSpPr/>
          <p:nvPr userDrawn="1"/>
        </p:nvSpPr>
        <p:spPr>
          <a:xfrm>
            <a:off x="4731444" y="6124281"/>
            <a:ext cx="591553" cy="1445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2C1D753-83A3-7F6A-2AD4-8B65622DD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7" t="14906" r="9540" b="51461"/>
          <a:stretch/>
        </p:blipFill>
        <p:spPr>
          <a:xfrm>
            <a:off x="6841008" y="4597774"/>
            <a:ext cx="952500" cy="377638"/>
          </a:xfrm>
          <a:prstGeom prst="rect">
            <a:avLst/>
          </a:prstGeom>
        </p:spPr>
      </p:pic>
      <p:pic>
        <p:nvPicPr>
          <p:cNvPr id="6" name="Billede 5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85B7E64-7CAE-F2D9-1403-B9203D25F6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2" y="5007098"/>
            <a:ext cx="703546" cy="13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use"/>
          <p:cNvSpPr txBox="1"/>
          <p:nvPr userDrawn="1"/>
        </p:nvSpPr>
        <p:spPr bwMode="white">
          <a:xfrm>
            <a:off x="430213" y="40968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4400" b="0" i="0" noProof="0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tilhører ikke </a:t>
            </a:r>
            <a:br>
              <a:rPr lang="da-DK" sz="4400" b="0" i="0" u="none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endParaRPr lang="da-DK" sz="2800" b="0" noProof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348330" y="3261256"/>
            <a:ext cx="1036788" cy="1036788"/>
            <a:chOff x="6096000" y="4963130"/>
            <a:chExt cx="1456719" cy="1456719"/>
          </a:xfrm>
          <a:solidFill>
            <a:schemeClr val="bg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635000" y="2809824"/>
            <a:ext cx="116339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0800" b="1" i="0" u="none" noProof="0" dirty="0">
                <a:solidFill>
                  <a:schemeClr val="bg2"/>
                </a:solidFill>
                <a:latin typeface="+mn-lt"/>
              </a:rPr>
              <a:t>Brug dem ikke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384167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  <a:latin typeface="+mn-lt"/>
              </a:rPr>
            </a:b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800" b="0" noProof="0" dirty="0">
                <a:solidFill>
                  <a:schemeClr val="bg1"/>
                </a:solidFill>
                <a:latin typeface="+mn-lt"/>
              </a:rPr>
            </a:br>
            <a:endParaRPr lang="da-DK" sz="1800" b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18EC90D-980B-416E-BF9A-85DEEA43DB65}" type="datetime3">
              <a:rPr lang="da-DK" smtClean="0"/>
              <a:t>11.04.2024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8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66993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1831271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263653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</a:t>
            </a:r>
            <a:r>
              <a:rPr lang="da-DK" noProof="0" dirty="0"/>
              <a:t> sussimil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231265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18181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C - Grøn bag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0B442-1073-EBAC-9232-04A505BE391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4C641F-CA3D-F6F3-BDB3-3D1E1B197F15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B8FD11-802A-0F7A-BB64-2502D62ABBB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2419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34589E-DBEF-F10A-B123-19B3462ED4F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billede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7D5A1B-444A-F49D-1D90-6E0E039EB0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 bIns="576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CADE800-1B68-04FB-1A4D-A5DBDE2E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bg1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9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tx2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03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B7343-A14E-37BF-1624-E57F696F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36613"/>
            <a:ext cx="11049000" cy="1046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5A28-EA63-BF77-879A-0A25A4C2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276475"/>
            <a:ext cx="11049001" cy="350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0858-747F-383F-1168-68A5FD0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5700" y="6296789"/>
            <a:ext cx="160813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55FD78-C43A-4BFC-A125-599C5504E2CB}" type="datetime2">
              <a:rPr lang="da-DK" smtClean="0"/>
              <a:t>11. april 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7C98-FCD5-6414-660E-A6F1A1411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038" y="6295272"/>
            <a:ext cx="349726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95C5-DFD0-E996-A578-B92EA7F5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499" y="6295272"/>
            <a:ext cx="160813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9047D0-45C6-4C0A-832D-F9CB8CEBFB7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8" r:id="rId16"/>
    <p:sldLayoutId id="2147483679" r:id="rId17"/>
    <p:sldLayoutId id="2147483669" r:id="rId18"/>
    <p:sldLayoutId id="2147483676" r:id="rId19"/>
    <p:sldLayoutId id="2147483670" r:id="rId20"/>
    <p:sldLayoutId id="2147483671" r:id="rId21"/>
    <p:sldLayoutId id="2147483672" r:id="rId22"/>
    <p:sldLayoutId id="2147483673" r:id="rId23"/>
    <p:sldLayoutId id="2147483675" r:id="rId24"/>
    <p:sldLayoutId id="2147483677" r:id="rId25"/>
    <p:sldLayoutId id="2147483678" r:id="rId2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ClrTx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0"/>
        </a:spcBef>
        <a:buFont typeface="LFPressSansOffc" panose="00000500000000000000" pitchFamily="50" charset="0"/>
        <a:buNone/>
        <a:defRPr sz="1600" kern="1200">
          <a:solidFill>
            <a:srgbClr val="66BC84"/>
          </a:solidFill>
          <a:latin typeface="LFPressSansOffc dBold" panose="000007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LFPressSansOffc" panose="00000500000000000000" pitchFamily="50" charset="0"/>
        <a:buNone/>
        <a:defRPr sz="1800" b="1" kern="1200">
          <a:solidFill>
            <a:srgbClr val="66BC84"/>
          </a:solidFill>
          <a:latin typeface="LFPressSerifOffc" panose="000005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000" kern="1200" spc="70" baseline="0">
          <a:solidFill>
            <a:schemeClr val="tx2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137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562" userDrawn="1">
          <p15:clr>
            <a:srgbClr val="F26B43"/>
          </p15:clr>
        </p15:guide>
        <p15:guide id="7" pos="2738" userDrawn="1">
          <p15:clr>
            <a:srgbClr val="F26B43"/>
          </p15:clr>
        </p15:guide>
        <p15:guide id="8" pos="3752" userDrawn="1">
          <p15:clr>
            <a:srgbClr val="F26B43"/>
          </p15:clr>
        </p15:guide>
        <p15:guide id="9" pos="3928" userDrawn="1">
          <p15:clr>
            <a:srgbClr val="F26B43"/>
          </p15:clr>
        </p15:guide>
        <p15:guide id="10" pos="4941" userDrawn="1">
          <p15:clr>
            <a:srgbClr val="F26B43"/>
          </p15:clr>
        </p15:guide>
        <p15:guide id="11" pos="5117" userDrawn="1">
          <p15:clr>
            <a:srgbClr val="F26B43"/>
          </p15:clr>
        </p15:guide>
        <p15:guide id="12" pos="6130" userDrawn="1">
          <p15:clr>
            <a:srgbClr val="F26B43"/>
          </p15:clr>
        </p15:guide>
        <p15:guide id="13" pos="6306" userDrawn="1">
          <p15:clr>
            <a:srgbClr val="F26B43"/>
          </p15:clr>
        </p15:guide>
        <p15:guide id="14" pos="732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527" userDrawn="1">
          <p15:clr>
            <a:srgbClr val="F26B43"/>
          </p15:clr>
        </p15:guide>
        <p15:guide id="18" orient="horz" pos="3640" userDrawn="1">
          <p15:clr>
            <a:srgbClr val="F26B43"/>
          </p15:clr>
        </p15:guide>
        <p15:guide id="19" orient="horz" pos="1434" userDrawn="1">
          <p15:clr>
            <a:srgbClr val="F26B43"/>
          </p15:clr>
        </p15:guide>
        <p15:guide id="20" orient="horz" pos="709" userDrawn="1">
          <p15:clr>
            <a:srgbClr val="F26B43"/>
          </p15:clr>
        </p15:guide>
        <p15:guide id="21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o.dk/agroby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ing.dk/lf" TargetMode="External"/><Relationship Id="rId2" Type="http://schemas.openxmlformats.org/officeDocument/2006/relationships/hyperlink" Target="https://eur01.safelinks.protection.outlook.com/?url=https%3A%2F%2Fwww.dfds.com%2Fda-dk%2Fpassagerfaerger%2Fpartner%3Futm_id%3D82746764%26utm_source%3Dnewsletter%26utm_medium%3Demail%26utm_campaign%3Dpassenger_b2c_CHOS_dk_do_traffic_landbrug-og-fodevarer_2023-03-07%26utm_term%3Dfriendscouplessingles&amp;data=05%7C01%7Clahe%40lf.dk%7Ccca52a4d34544799717208db422c1538%7C52c453133bb143ef81248c8afc9e779c%7C1%7C0%7C638176529342570253%7CUnknown%7CTWFpbGZsb3d8eyJWIjoiMC4wLjAwMDAiLCJQIjoiV2luMzIiLCJBTiI6Ik1haWwiLCJXVCI6Mn0%3D%7C3000%7C%7C%7C&amp;sdata=%2F2usv0n9OYyO4aKmy5KW5vjbxHoZr4Hp1NLVpeNz9Ew%3D&amp;reserved=0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ldemoes.dk/login-b2b/id/D222225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s@lf.dk" TargetMode="External"/><Relationship Id="rId2" Type="http://schemas.openxmlformats.org/officeDocument/2006/relationships/hyperlink" Target="mailto:aabentlandbrug@lf.dk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ooking@zleep.com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02FE-B0F0-FB7E-3121-B5CC5FAF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Medlemsfordele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11A4-FA7B-4497-7DB7-F47172D3C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3746378"/>
            <a:ext cx="5385417" cy="765904"/>
          </a:xfrm>
        </p:spPr>
        <p:txBody>
          <a:bodyPr/>
          <a:lstStyle/>
          <a:p>
            <a:r>
              <a:rPr lang="da-DK" dirty="0"/>
              <a:t>Aktive primærmedlemmer </a:t>
            </a:r>
            <a:r>
              <a:rPr lang="da-DK"/>
              <a:t>&amp; Landbo Ungdom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01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9A7F146-52F0-8CA5-535C-E098D036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8341"/>
            <a:ext cx="11049000" cy="512793"/>
          </a:xfrm>
        </p:spPr>
        <p:txBody>
          <a:bodyPr/>
          <a:lstStyle/>
          <a:p>
            <a:r>
              <a:rPr lang="da-DK" dirty="0"/>
              <a:t>Medlemsfordele 2024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12A75AC4-543C-EE13-FA40-6062A98E709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11242253"/>
              </p:ext>
            </p:extLst>
          </p:nvPr>
        </p:nvGraphicFramePr>
        <p:xfrm>
          <a:off x="571500" y="1036635"/>
          <a:ext cx="11049000" cy="496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3047255875"/>
                    </a:ext>
                  </a:extLst>
                </a:gridCol>
                <a:gridCol w="2711943">
                  <a:extLst>
                    <a:ext uri="{9D8B030D-6E8A-4147-A177-3AD203B41FA5}">
                      <a16:colId xmlns:a16="http://schemas.microsoft.com/office/drawing/2014/main" val="579170128"/>
                    </a:ext>
                  </a:extLst>
                </a:gridCol>
                <a:gridCol w="2812557">
                  <a:extLst>
                    <a:ext uri="{9D8B030D-6E8A-4147-A177-3AD203B41FA5}">
                      <a16:colId xmlns:a16="http://schemas.microsoft.com/office/drawing/2014/main" val="3967112197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50935311"/>
                    </a:ext>
                  </a:extLst>
                </a:gridCol>
              </a:tblGrid>
              <a:tr h="351027">
                <a:tc>
                  <a:txBody>
                    <a:bodyPr/>
                    <a:lstStyle/>
                    <a:p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Adgang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9236"/>
                  </a:ext>
                </a:extLst>
              </a:tr>
              <a:tr h="19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Velliv</a:t>
                      </a:r>
                      <a:r>
                        <a:rPr lang="da-DK" sz="1000" dirty="0">
                          <a:effectLst/>
                        </a:rPr>
                        <a:t>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Landmandspension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Unikt produkt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Via cvr./cpr.nr.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2921988928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Tryg 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Sundhedsforsikring (ny/gammel)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Gruppeliv, Ulykke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Unikt produkt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Via cvr./cpr.nr.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2960709903"/>
                  </a:ext>
                </a:extLst>
              </a:tr>
              <a:tr h="42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Forenede Gruppeliv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Gruppeliv via Tryg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Unikt produkt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Via cvr./cpr.nr. Ring: 39167800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Policenr</a:t>
                      </a:r>
                      <a:r>
                        <a:rPr lang="da-DK" sz="1000" dirty="0">
                          <a:effectLst/>
                        </a:rPr>
                        <a:t>. 682100002523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2375640245"/>
                  </a:ext>
                </a:extLst>
              </a:tr>
              <a:tr h="19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Dansk Tandforsikring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Tandforsikring (kun til aktive medlemmer)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Op til 80%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Via cvr./cpr.nr.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1224642777"/>
                  </a:ext>
                </a:extLst>
              </a:tr>
              <a:tr h="46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OK Benzin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Diesel, olie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Rabat pr. 1.000 liter, ekskl. moms leveret i hjemmetank</a:t>
                      </a:r>
                      <a:r>
                        <a:rPr lang="da-DK" sz="1000" dirty="0">
                          <a:effectLst/>
                        </a:rPr>
                        <a:t>levering</a:t>
                      </a:r>
                      <a:br>
                        <a:rPr lang="da-DK" sz="1000" dirty="0">
                          <a:effectLst/>
                        </a:rPr>
                      </a:b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Der skal angives CVR-nr. og medlemsforening ved bestilling.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2160430269"/>
                  </a:ext>
                </a:extLst>
              </a:tr>
              <a:tr h="30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Falck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Abonnement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15% rabat 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Oplys om medlemskab af L&amp;F (tilbydes alle medlemskategorier)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436541308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Agrobyg</a:t>
                      </a: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Brødrene A. &amp; O. Johansen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Byggematerialer 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Grossist-/håndværkerpris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 med cvr.-nr.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r>
                        <a:rPr lang="da-DK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www.ao.dk/agrobyg</a:t>
                      </a:r>
                      <a:endParaRPr lang="da-DK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409629992"/>
                  </a:ext>
                </a:extLst>
              </a:tr>
              <a:tr h="41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Billig-arbejdstøj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Arbejdstøj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r>
                        <a:rPr lang="da-DK" sz="1000" dirty="0">
                          <a:effectLst/>
                        </a:rPr>
                        <a:t>25% </a:t>
                      </a:r>
                      <a:r>
                        <a:rPr lang="da-DK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på udvalgte mærker i 2024.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på ”fast lav pris”.</a:t>
                      </a:r>
                    </a:p>
                    <a:p>
                      <a:r>
                        <a:rPr lang="da-DK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Ikke på allerede nedsatte varer.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LF25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76018928"/>
                  </a:ext>
                </a:extLst>
              </a:tr>
              <a:tr h="69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Lomax</a:t>
                      </a:r>
                      <a:r>
                        <a:rPr lang="da-DK" sz="1000" dirty="0">
                          <a:effectLst/>
                        </a:rPr>
                        <a:t>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Kontorartikler</a:t>
                      </a:r>
                      <a:r>
                        <a:rPr lang="da-DK" sz="1000">
                          <a:effectLst/>
                        </a:rPr>
                        <a:t>, 35.000</a:t>
                      </a:r>
                      <a:r>
                        <a:rPr lang="da-DK" sz="1000" dirty="0">
                          <a:effectLst/>
                        </a:rPr>
                        <a:t>+ varer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r>
                        <a:rPr lang="da-DK" sz="1000" dirty="0">
                          <a:effectLst/>
                        </a:rPr>
                        <a:t>Bonusoptjening:</a:t>
                      </a:r>
                    </a:p>
                    <a:p>
                      <a:r>
                        <a:rPr lang="da-DK" sz="1000" dirty="0">
                          <a:effectLst/>
                        </a:rPr>
                        <a:t>5% på Apple, Sonos, håndkøbsmedicin samt gaver</a:t>
                      </a:r>
                    </a:p>
                    <a:p>
                      <a:r>
                        <a:rPr lang="da-DK" sz="1000" dirty="0">
                          <a:effectLst/>
                        </a:rPr>
                        <a:t>8% på elektronik, blæk &amp; toner</a:t>
                      </a:r>
                    </a:p>
                    <a:p>
                      <a:r>
                        <a:rPr lang="da-DK" sz="1000" dirty="0">
                          <a:effectLst/>
                        </a:rPr>
                        <a:t>12% på alle andre varer</a:t>
                      </a:r>
                    </a:p>
                    <a:p>
                      <a:r>
                        <a:rPr lang="da-DK" sz="1000" dirty="0">
                          <a:effectLst/>
                        </a:rPr>
                        <a:t>DKK 250 på første køb over DKK 1.000.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LF250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effectLst/>
                        </a:rPr>
                        <a:t>Kun med cvr.nr.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Ring til LOMAX T 47368000 for at blive oprettet.</a:t>
                      </a: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948105136"/>
                  </a:ext>
                </a:extLst>
              </a:tr>
              <a:tr h="19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Terre Connect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Mobilabonnement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Mobilabonnement 80 kr.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TCLF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697541615"/>
                  </a:ext>
                </a:extLst>
              </a:tr>
              <a:tr h="51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Let’s</a:t>
                      </a: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Krydstogt rejsebureau m.m.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5-10%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LFLD2324</a:t>
                      </a: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29234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66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9A7F146-52F0-8CA5-535C-E098D03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Medlemsfordele 2024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12A75AC4-543C-EE13-FA40-6062A98E709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62629363"/>
              </p:ext>
            </p:extLst>
          </p:nvPr>
        </p:nvGraphicFramePr>
        <p:xfrm>
          <a:off x="571500" y="1331651"/>
          <a:ext cx="11049000" cy="46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3047255875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579170128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967112197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50935311"/>
                    </a:ext>
                  </a:extLst>
                </a:gridCol>
              </a:tblGrid>
              <a:tr h="431266">
                <a:tc>
                  <a:txBody>
                    <a:bodyPr/>
                    <a:lstStyle/>
                    <a:p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Adgang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9236"/>
                  </a:ext>
                </a:extLst>
              </a:tr>
              <a:tr h="531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SIXT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Billeje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DK fastpris 20% rabat på bil. DK fastpris 10% på varebil. USA 20% + Business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på bil</a:t>
                      </a:r>
                    </a:p>
                    <a:p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”rest of the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da-DK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 rabat på bil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r>
                        <a:rPr lang="da-DK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Kundenummer: 19371681 </a:t>
                      </a:r>
                    </a:p>
                    <a:p>
                      <a:r>
                        <a:rPr lang="da-DK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Password: sixt4ever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2921988928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409629992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DFDS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MiniCruise</a:t>
                      </a: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transportrejser til Norge t/r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r>
                        <a:rPr lang="da-DK" sz="1000" u="sng" kern="1200" dirty="0">
                          <a:solidFill>
                            <a:srgbClr val="00552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DFDS Partner | Tilbud | DFDS</a:t>
                      </a:r>
                      <a:endParaRPr lang="da-DK" sz="1000" kern="1200" dirty="0">
                        <a:solidFill>
                          <a:srgbClr val="0055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76018928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Pling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Flere end 1.000 online magasiner – kan deles mellem 5 enheder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 (kr. 59 pr. mdr.)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https://pling.dk/lf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948105136"/>
                  </a:ext>
                </a:extLst>
              </a:tr>
              <a:tr h="59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Carglass</a:t>
                      </a:r>
                      <a:r>
                        <a:rPr lang="da-DK" sz="1000" dirty="0">
                          <a:effectLst/>
                        </a:rPr>
                        <a:t>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 Rudereparation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1 stk. reparation af stenslag DKK 407,50 inkl. moms, efterfølgende pr. stk.: DKK 158,00 (Dog maks. 7 pr. rude) 25% på materialer ved forrudeskift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70119911 oplys </a:t>
                      </a:r>
                      <a:r>
                        <a:rPr lang="da-DK" sz="1000">
                          <a:effectLst/>
                        </a:rPr>
                        <a:t>koden ”Landbrug </a:t>
                      </a:r>
                      <a:r>
                        <a:rPr lang="da-DK" sz="1000" dirty="0">
                          <a:effectLst/>
                        </a:rPr>
                        <a:t>og fødevarer”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697541615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Thiele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Optik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25% ved køb af ét par 50% på brille nr. 2 ved købe af 2 par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Medbring rekvisition (via din forening)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292343656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Audika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Høreapparater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10%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Medbring rekvisition (via din forening)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1465948654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Officefit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Motionsmaskiner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tilbud på kontorcykel og </a:t>
                      </a:r>
                      <a:r>
                        <a:rPr lang="da-DK" sz="1000" dirty="0" err="1">
                          <a:effectLst/>
                        </a:rPr>
                        <a:t>gåbånd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Kontakt butikken og oplys medlemskab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344764879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Fitshop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Motionsmaskiner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8% på webshoppen + 15-35% på et af de skræddersyede tilbud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Kontakt butikken og oplys medlemskab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40455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2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9A7F146-52F0-8CA5-535C-E098D03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Medlemsfordele 2024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12A75AC4-543C-EE13-FA40-6062A98E709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9088498"/>
              </p:ext>
            </p:extLst>
          </p:nvPr>
        </p:nvGraphicFramePr>
        <p:xfrm>
          <a:off x="571500" y="1500327"/>
          <a:ext cx="11049000" cy="427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3047255875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579170128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967112197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50935311"/>
                    </a:ext>
                  </a:extLst>
                </a:gridCol>
              </a:tblGrid>
              <a:tr h="372861">
                <a:tc>
                  <a:txBody>
                    <a:bodyPr/>
                    <a:lstStyle/>
                    <a:p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Adgang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9236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Tivoli Friheden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Billet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</a:rPr>
                        <a:t>20%</a:t>
                      </a:r>
                      <a:endParaRPr lang="da-DK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>
                          <a:effectLst/>
                        </a:rPr>
                        <a:t>LF2024</a:t>
                      </a:r>
                      <a:endParaRPr lang="da-DK" sz="10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10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2921988928"/>
                  </a:ext>
                </a:extLst>
              </a:tr>
              <a:tr h="67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Legoland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Billet (max </a:t>
                      </a:r>
                      <a:r>
                        <a:rPr lang="da-DK" sz="1000">
                          <a:effectLst/>
                        </a:rPr>
                        <a:t>5 stk.)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 Særpris/15%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LEGOLAND.dk/</a:t>
                      </a:r>
                      <a:r>
                        <a:rPr lang="da-DK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LandbrugFoedevarer</a:t>
                      </a:r>
                      <a:endParaRPr lang="da-DK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a-DK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Username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LLBLF</a:t>
                      </a:r>
                    </a:p>
                    <a:p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Password: LandbrugFoedevarer24</a:t>
                      </a: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409629992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Tivoli </a:t>
                      </a:r>
                      <a:r>
                        <a:rPr lang="da-DK" sz="1000" dirty="0" err="1">
                          <a:effectLst/>
                        </a:rPr>
                        <a:t>Cph</a:t>
                      </a:r>
                      <a:r>
                        <a:rPr lang="da-DK" sz="1000" dirty="0">
                          <a:effectLst/>
                        </a:rPr>
                        <a:t> 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Billetter/årskort/</a:t>
                      </a:r>
                      <a:r>
                        <a:rPr lang="da-DK" sz="1000" dirty="0" err="1">
                          <a:effectLst/>
                        </a:rPr>
                        <a:t>turpas</a:t>
                      </a:r>
                      <a:r>
                        <a:rPr lang="da-DK" sz="1000" dirty="0">
                          <a:effectLst/>
                        </a:rPr>
                        <a:t> 15%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Kampagnetilbud (december/april)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Via link på vores fordelsmail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76018928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MCH Messecenter Herning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Events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Særtilbud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Link fremsendes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948105136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Laudrup Vin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Vin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30% på listepris ved 12 stk. </a:t>
                      </a:r>
                      <a:r>
                        <a:rPr lang="da-DK" sz="1000">
                          <a:effectLst/>
                        </a:rPr>
                        <a:t>(min </a:t>
                      </a:r>
                      <a:r>
                        <a:rPr lang="da-DK" sz="1000" dirty="0">
                          <a:effectLst/>
                        </a:rPr>
                        <a:t>2 x 6 stk.)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u="none" dirty="0">
                          <a:effectLst/>
                        </a:rPr>
                        <a:t>LF30</a:t>
                      </a: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697541615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Ole Chokolade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Chokolade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30% til cvr-nr. -  20% til private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 err="1">
                          <a:effectLst/>
                        </a:rPr>
                        <a:t>LFerhverv</a:t>
                      </a:r>
                      <a:r>
                        <a:rPr lang="da-DK" sz="1000" dirty="0">
                          <a:effectLst/>
                        </a:rPr>
                        <a:t> - </a:t>
                      </a:r>
                      <a:r>
                        <a:rPr lang="da-DK" sz="1000" dirty="0" err="1">
                          <a:effectLst/>
                        </a:rPr>
                        <a:t>LFprivat</a:t>
                      </a:r>
                      <a:endParaRPr lang="da-DK" sz="1000" dirty="0">
                        <a:effectLst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292343656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Slot Møbler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Møbler + interiør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22% på listepris inkl. fri transport til kantsten ved køb over DKK 4000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SMLF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1465948654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Fordelsshop 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>
                          <a:effectLst/>
                        </a:rPr>
                        <a:t>Blandet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>
                          <a:effectLst/>
                        </a:rPr>
                        <a:t>Løbende særtilbud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Brugernavn: egen mailadresse og Adgangskode: </a:t>
                      </a:r>
                      <a:r>
                        <a:rPr lang="da-DK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LFshop</a:t>
                      </a:r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0" marR="42820" marT="0" marB="0"/>
                </a:tc>
                <a:extLst>
                  <a:ext uri="{0D108BD9-81ED-4DB2-BD59-A6C34878D82A}">
                    <a16:rowId xmlns:a16="http://schemas.microsoft.com/office/drawing/2014/main" val="3344764879"/>
                  </a:ext>
                </a:extLst>
              </a:tr>
              <a:tr h="402136">
                <a:tc>
                  <a:txBody>
                    <a:bodyPr/>
                    <a:lstStyle/>
                    <a:p>
                      <a:r>
                        <a:rPr lang="da-DK" sz="1000" dirty="0"/>
                        <a:t>Kildemoes Cykler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Kvalitetscykler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16 - 46%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https://www.kildemoes.dk/login-b2b/id/D222225</a:t>
                      </a:r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7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9A7F146-52F0-8CA5-535C-E098D03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Medlemsfordele 2024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12A75AC4-543C-EE13-FA40-6062A98E709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33360076"/>
              </p:ext>
            </p:extLst>
          </p:nvPr>
        </p:nvGraphicFramePr>
        <p:xfrm>
          <a:off x="701336" y="1535185"/>
          <a:ext cx="10919164" cy="412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414">
                  <a:extLst>
                    <a:ext uri="{9D8B030D-6E8A-4147-A177-3AD203B41FA5}">
                      <a16:colId xmlns:a16="http://schemas.microsoft.com/office/drawing/2014/main" val="3047255875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579170128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967112197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50935311"/>
                    </a:ext>
                  </a:extLst>
                </a:gridCol>
              </a:tblGrid>
              <a:tr h="397348">
                <a:tc>
                  <a:txBody>
                    <a:bodyPr/>
                    <a:lstStyle/>
                    <a:p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Adgang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9236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Landbrugsavisen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Avis/site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Inkl. i medlemskab (kr. </a:t>
                      </a:r>
                      <a:r>
                        <a:rPr lang="da-DK" sz="1000">
                          <a:effectLst/>
                        </a:rPr>
                        <a:t>2559</a:t>
                      </a:r>
                      <a:r>
                        <a:rPr lang="da-DK" sz="1000" dirty="0">
                          <a:effectLst/>
                        </a:rPr>
                        <a:t>)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Abonnement inkl. i medlemskab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2921988928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Landbrugsinfo.dk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Leksikon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Inkl. i medlemskab (kr. 2345)</a:t>
                      </a: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Har du et aktivt medlemskab kan du logge ind med det samme login som til </a:t>
                      </a:r>
                      <a:r>
                        <a:rPr lang="da-DK" sz="1000" u="none" strike="noStrike" dirty="0">
                          <a:effectLst/>
                          <a:hlinkClick r:id="" action="ppaction://noaction"/>
                        </a:rPr>
                        <a:t>landmand.dk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409629992"/>
                  </a:ext>
                </a:extLst>
              </a:tr>
              <a:tr h="551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Gårdbutik/åbent landbrug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Gårdsalg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Inkl. i medlemskab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Gratis hvis du har et aktivt medlemskab af en landbo- eller familielandbrugsforening Tilmeldingsblanket via web. 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76018928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Juletræssalg til private 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Juletræer</a:t>
                      </a:r>
                    </a:p>
                  </a:txBody>
                  <a:tcPr marL="42820" marR="42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Inkl. i medlemskab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000" dirty="0">
                          <a:effectLst/>
                        </a:rPr>
                        <a:t>Tilmelding via: </a:t>
                      </a:r>
                      <a:r>
                        <a:rPr lang="da-DK" sz="9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aabentlandbrug@lf.dk</a:t>
                      </a:r>
                      <a:endParaRPr lang="da-DK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extLst>
                  <a:ext uri="{0D108BD9-81ED-4DB2-BD59-A6C34878D82A}">
                    <a16:rowId xmlns:a16="http://schemas.microsoft.com/office/drawing/2014/main" val="3948105136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r>
                        <a:rPr lang="da-DK" sz="900" dirty="0"/>
                        <a:t>Webinarer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Fagrelaterede webinarer. Sidste torsdag i måneden kl. 14:00 </a:t>
                      </a:r>
                      <a:r>
                        <a:rPr lang="da-DK" sz="900"/>
                        <a:t>(juli &amp; december undtaget)</a:t>
                      </a:r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Gratis deltagelse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Tilmeldingslink bliver sendt ud via L&amp;F nyhedsbrev samt via de lokale foreninger</a:t>
                      </a:r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41615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r>
                        <a:rPr lang="da-DK" sz="900" dirty="0"/>
                        <a:t> Åbent Axelborg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Få en rundvisning &amp; indblik i arbejdet på Axelborg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Kun for 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Kontakt: Anders Søgaard, </a:t>
                      </a:r>
                      <a:r>
                        <a:rPr lang="da-DK" sz="900" dirty="0">
                          <a:hlinkClick r:id="rId3"/>
                        </a:rPr>
                        <a:t>ans@lf.dk</a:t>
                      </a:r>
                      <a:endParaRPr lang="da-DK" sz="900" dirty="0"/>
                    </a:p>
                    <a:p>
                      <a:r>
                        <a:rPr lang="da-DK" sz="900" dirty="0"/>
                        <a:t>T 27245745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3656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r>
                        <a:rPr lang="da-DK" sz="900"/>
                        <a:t>Restaurant MARK </a:t>
                      </a:r>
                      <a:r>
                        <a:rPr lang="da-DK" sz="900" dirty="0"/>
                        <a:t>Bistro &amp;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Restaurant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Oplys om medlemskab samt koden: LF45 </a:t>
                      </a:r>
                      <a:r>
                        <a:rPr lang="da-DK" sz="900"/>
                        <a:t>ved bordreservation - alternativt ved ankomst</a:t>
                      </a:r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48654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64879"/>
                  </a:ext>
                </a:extLst>
              </a:tr>
              <a:tr h="397348">
                <a:tc>
                  <a:txBody>
                    <a:bodyPr/>
                    <a:lstStyle/>
                    <a:p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10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9A7F146-52F0-8CA5-535C-E098D03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Medlemsfordele 2024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12A75AC4-543C-EE13-FA40-6062A98E709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5453565"/>
              </p:ext>
            </p:extLst>
          </p:nvPr>
        </p:nvGraphicFramePr>
        <p:xfrm>
          <a:off x="571500" y="1577130"/>
          <a:ext cx="11049000" cy="42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3047255875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579170128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967112197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50935311"/>
                    </a:ext>
                  </a:extLst>
                </a:gridCol>
              </a:tblGrid>
              <a:tr h="407454">
                <a:tc>
                  <a:txBody>
                    <a:bodyPr/>
                    <a:lstStyle/>
                    <a:p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Rabat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Adgang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9236"/>
                  </a:ext>
                </a:extLst>
              </a:tr>
              <a:tr h="55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>
                          <a:latin typeface="+mn-lt"/>
                        </a:rPr>
                        <a:t>Villa Copenhagen </a:t>
                      </a:r>
                    </a:p>
                    <a:p>
                      <a:endParaRPr lang="da-DK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latin typeface="+mn-lt"/>
                        </a:rPr>
                        <a:t>Hotel &amp; konference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latin typeface="+mn-lt"/>
                        </a:rPr>
                        <a:t>15% på dagspris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Kode: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88928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r>
                        <a:rPr lang="da-DK" sz="900" dirty="0" err="1">
                          <a:latin typeface="+mn-lt"/>
                        </a:rPr>
                        <a:t>Alsik</a:t>
                      </a:r>
                      <a:endParaRPr lang="da-DK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latin typeface="+mn-lt"/>
                        </a:rPr>
                        <a:t>Hotel og konference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dirty="0">
                          <a:latin typeface="+mn-lt"/>
                        </a:rPr>
                        <a:t>Standard enkelt inkl. morgenbuffet kr. 1.250</a:t>
                      </a:r>
                    </a:p>
                    <a:p>
                      <a:r>
                        <a:rPr lang="da-DK" sz="900" b="0" dirty="0">
                          <a:latin typeface="+mn-lt"/>
                        </a:rPr>
                        <a:t>Standard dobbelt inkl. morgenbuffet kr. 1.450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Kode: L&amp;F24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9992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r>
                        <a:rPr lang="da-DK" sz="900" dirty="0" err="1">
                          <a:latin typeface="+mn-lt"/>
                        </a:rPr>
                        <a:t>Zleep</a:t>
                      </a:r>
                      <a:endParaRPr lang="da-DK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latin typeface="+mn-lt"/>
                        </a:rPr>
                        <a:t>Hotel &amp; konference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 på dagspris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>
                          <a:latin typeface="+mn-lt"/>
                        </a:rPr>
                        <a:t>Kode: </a:t>
                      </a:r>
                      <a:r>
                        <a:rPr lang="da-DK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CINZL562. (via website, </a:t>
                      </a:r>
                      <a:r>
                        <a:rPr lang="da-DK" sz="9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booking@zleep.com</a:t>
                      </a:r>
                      <a:r>
                        <a:rPr lang="da-DK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eller på telefon 70 235 635</a:t>
                      </a:r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8928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r>
                        <a:rPr lang="da-DK" sz="1000" dirty="0"/>
                        <a:t>Legoland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Vælg dato/værelse. Klik på ”Forretnings ID” indsæt kode: 28700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05136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41615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3656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48654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64879"/>
                  </a:ext>
                </a:extLst>
              </a:tr>
              <a:tr h="40745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8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E63EA-9A60-40AB-726F-3F62C195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Weekendtilbud på 14 </a:t>
            </a:r>
            <a:r>
              <a:rPr lang="da-DK" dirty="0" err="1"/>
              <a:t>Zleep</a:t>
            </a:r>
            <a:r>
              <a:rPr lang="da-DK" dirty="0"/>
              <a:t> hoteller i 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93B033-7AA2-581A-4FFF-1880246946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Weekendperioder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i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resten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af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2024.</a:t>
            </a:r>
            <a:r>
              <a:rPr lang="en-US" sz="1800" b="0" i="0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​</a:t>
            </a:r>
            <a:endParaRPr lang="en-US" b="0" i="0" dirty="0">
              <a:solidFill>
                <a:srgbClr val="32322D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Uanset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om du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skal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besøge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familien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i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den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anden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ende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af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landet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,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på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miniferie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med 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børnene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, med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kæresten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eller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noget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helt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andet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,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får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du 20%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på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alle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værelser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i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hele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landet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.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Rabatten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fratrækkes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dagsprisen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og er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tilgængelig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torsdag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til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søndag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samt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i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</a:t>
            </a:r>
            <a:r>
              <a:rPr lang="en-US" sz="1800" dirty="0" err="1">
                <a:solidFill>
                  <a:srgbClr val="32322D"/>
                </a:solidFill>
                <a:latin typeface="LFPressSansOffc" panose="00000500000000000000" pitchFamily="50" charset="0"/>
              </a:rPr>
              <a:t>ferieperioder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 *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Book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dit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ophold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og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brug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rabatkoden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PROSAMARB</a:t>
            </a:r>
            <a:r>
              <a:rPr lang="en-US" sz="1800" b="0" i="0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​ (noter I </a:t>
            </a:r>
            <a:r>
              <a:rPr lang="en-US" sz="1800" b="0" i="0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notefeltet</a:t>
            </a:r>
            <a:r>
              <a:rPr lang="en-US" sz="1800" b="0" i="0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, at du er </a:t>
            </a:r>
            <a:r>
              <a:rPr lang="en-US" sz="1800" b="0" i="0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medlem</a:t>
            </a:r>
            <a:r>
              <a:rPr lang="en-US" sz="1800" b="0" i="0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</a:t>
            </a:r>
            <a:r>
              <a:rPr lang="en-US" sz="1800" b="0" i="0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af</a:t>
            </a:r>
            <a:r>
              <a:rPr lang="en-US" sz="1800" b="0" i="0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 Landbrug &amp; </a:t>
            </a:r>
            <a:r>
              <a:rPr lang="en-US" sz="1800" b="0" i="0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Fødevarer</a:t>
            </a:r>
            <a:r>
              <a:rPr lang="en-US" sz="1800" dirty="0">
                <a:solidFill>
                  <a:srgbClr val="32322D"/>
                </a:solidFill>
                <a:latin typeface="LFPressSansOffc" panose="00000500000000000000" pitchFamily="50" charset="0"/>
              </a:rPr>
              <a:t>)</a:t>
            </a:r>
            <a:endParaRPr lang="en-US" b="0" i="0" dirty="0">
              <a:solidFill>
                <a:srgbClr val="32322D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*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Tilbuddet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kan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ikke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kombineres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med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andre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tilbud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eller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firmarabatter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.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Zleep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Hotels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tager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forbehold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for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udsolgte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dage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og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andre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perioder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,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hvor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tilbuddet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ikke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er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gældende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. Du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kan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ændre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eller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annullere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din reservation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uden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gebyr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helt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frem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til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kl. 14.00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på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 </a:t>
            </a:r>
            <a:r>
              <a:rPr lang="en-US" sz="1800" b="0" i="0" u="none" strike="noStrike" dirty="0" err="1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ankomstdagen</a:t>
            </a:r>
            <a:r>
              <a:rPr lang="en-US" sz="1800" b="0" i="0" u="none" strike="noStrike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.</a:t>
            </a:r>
            <a:r>
              <a:rPr lang="en-US" sz="1800" b="0" i="0" dirty="0">
                <a:solidFill>
                  <a:srgbClr val="32322D"/>
                </a:solidFill>
                <a:effectLst/>
                <a:latin typeface="LFPressSansOffc" panose="00000500000000000000" pitchFamily="50" charset="0"/>
              </a:rPr>
              <a:t>​</a:t>
            </a:r>
            <a:endParaRPr lang="en-US" b="0" i="0" dirty="0">
              <a:solidFill>
                <a:srgbClr val="32322D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859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F">
      <a:dk1>
        <a:srgbClr val="32322D"/>
      </a:dk1>
      <a:lt1>
        <a:sysClr val="window" lastClr="FFFFFF"/>
      </a:lt1>
      <a:dk2>
        <a:srgbClr val="005521"/>
      </a:dk2>
      <a:lt2>
        <a:srgbClr val="C9E7D4"/>
      </a:lt2>
      <a:accent1>
        <a:srgbClr val="005521"/>
      </a:accent1>
      <a:accent2>
        <a:srgbClr val="66997A"/>
      </a:accent2>
      <a:accent3>
        <a:srgbClr val="B3CCBC"/>
      </a:accent3>
      <a:accent4>
        <a:srgbClr val="AAAAA1"/>
      </a:accent4>
      <a:accent5>
        <a:srgbClr val="CCCCC6"/>
      </a:accent5>
      <a:accent6>
        <a:srgbClr val="E5E5E3"/>
      </a:accent6>
      <a:hlink>
        <a:srgbClr val="E8808F"/>
      </a:hlink>
      <a:folHlink>
        <a:srgbClr val="82202F"/>
      </a:folHlink>
    </a:clrScheme>
    <a:fontScheme name="LF">
      <a:majorFont>
        <a:latin typeface="LFPressSerifOffc Black"/>
        <a:ea typeface=""/>
        <a:cs typeface=""/>
      </a:majorFont>
      <a:minorFont>
        <a:latin typeface="LFPressSans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prstDash val="sysDot"/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ørk Grøn">
      <a:srgbClr val="005521"/>
    </a:custClr>
    <a:custClr name="Grå">
      <a:srgbClr val="AAAAA1"/>
    </a:custClr>
    <a:custClr name="Rød">
      <a:srgbClr val="D0001E"/>
    </a:custClr>
    <a:custClr name="Ekstra Grøn">
      <a:srgbClr val="66BC8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60%">
      <a:srgbClr val="66997A"/>
    </a:custClr>
    <a:custClr name="Grå 60%">
      <a:srgbClr val="CCCCC6"/>
    </a:custClr>
    <a:custClr name="Rød 60%">
      <a:srgbClr val="E8808F"/>
    </a:custClr>
    <a:custClr name="Ekstra Grøn 60%">
      <a:srgbClr val="94D0A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30%">
      <a:srgbClr val="B3CCBC"/>
    </a:custClr>
    <a:custClr name="Grå 30%">
      <a:srgbClr val="E5E5E3"/>
    </a:custClr>
    <a:custClr name="Rød 30%">
      <a:srgbClr val="F6CCD2"/>
    </a:custClr>
    <a:custClr name="Ekstra Grøn 30%">
      <a:srgbClr val="C9E7D4"/>
    </a:custClr>
  </a:custClrLst>
  <a:extLst>
    <a:ext uri="{05A4C25C-085E-4340-85A3-A5531E510DB2}">
      <thm15:themeFamily xmlns:thm15="http://schemas.microsoft.com/office/thememl/2012/main" name="Landbrug_og_Foedevarer.potx" id="{BADC22DE-F39C-4BB3-BE65-227B23AA4F7A}" vid="{41D7F8D0-679A-46D4-88A6-7CB6D302D3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1015</Words>
  <Application>Microsoft Office PowerPoint</Application>
  <PresentationFormat>Widescreen</PresentationFormat>
  <Paragraphs>205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5" baseType="lpstr">
      <vt:lpstr>Courier New</vt:lpstr>
      <vt:lpstr>Arial</vt:lpstr>
      <vt:lpstr>LFPressSerifOffc</vt:lpstr>
      <vt:lpstr>LFPressSansOffc</vt:lpstr>
      <vt:lpstr>Calibri</vt:lpstr>
      <vt:lpstr>LFPressSerifOffc Black</vt:lpstr>
      <vt:lpstr>LFPressSansOffc dBold</vt:lpstr>
      <vt:lpstr>Office-tema</vt:lpstr>
      <vt:lpstr>Medlemsfordele 2024</vt:lpstr>
      <vt:lpstr>Medlemsfordele 2024</vt:lpstr>
      <vt:lpstr>Medlemsfordele 2024</vt:lpstr>
      <vt:lpstr>Medlemsfordele 2024</vt:lpstr>
      <vt:lpstr>Medlemsfordele 2024</vt:lpstr>
      <vt:lpstr>Medlemsfordele 2024</vt:lpstr>
      <vt:lpstr>Weekendtilbud på 14 Zleep hoteller i DK</vt:lpstr>
    </vt:vector>
  </TitlesOfParts>
  <Company>Landbrug &amp; Fødevarer - Foreninger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 overskrift  i to linjer</dc:title>
  <dc:creator>Lisbet Aasager Heininge</dc:creator>
  <cp:lastModifiedBy>Louise Wilhelmsen</cp:lastModifiedBy>
  <cp:revision>78</cp:revision>
  <dcterms:created xsi:type="dcterms:W3CDTF">2023-09-26T09:55:51Z</dcterms:created>
  <dcterms:modified xsi:type="dcterms:W3CDTF">2024-04-11T07:38:48Z</dcterms:modified>
</cp:coreProperties>
</file>